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26"/>
  </p:notesMasterIdLst>
  <p:sldIdLst>
    <p:sldId id="315" r:id="rId6"/>
    <p:sldId id="314" r:id="rId7"/>
    <p:sldId id="316" r:id="rId8"/>
    <p:sldId id="258" r:id="rId9"/>
    <p:sldId id="267" r:id="rId10"/>
    <p:sldId id="317" r:id="rId11"/>
    <p:sldId id="272" r:id="rId12"/>
    <p:sldId id="318" r:id="rId13"/>
    <p:sldId id="304" r:id="rId14"/>
    <p:sldId id="273" r:id="rId15"/>
    <p:sldId id="278" r:id="rId16"/>
    <p:sldId id="310" r:id="rId17"/>
    <p:sldId id="309" r:id="rId18"/>
    <p:sldId id="308" r:id="rId19"/>
    <p:sldId id="307" r:id="rId20"/>
    <p:sldId id="313" r:id="rId21"/>
    <p:sldId id="301" r:id="rId22"/>
    <p:sldId id="269" r:id="rId23"/>
    <p:sldId id="302" r:id="rId24"/>
    <p:sldId id="261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 Yagut" panose="00000400000000000000" pitchFamily="2" charset="-78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60083C9-0130-46ED-91CB-0FD9E1D84F7F}" type="datetimeFigureOut">
              <a:rPr lang="fa-IR" smtClean="0"/>
              <a:pPr/>
              <a:t>10/08/1442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06C536-5BB6-4475-8F80-FDE3BAAA86B4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DCEFF10B-2F38-4A83-AC1B-89E5EF52EEFF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9AC6F788-9749-44D1-9FB5-470779EE6A1F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2BE1-2047-4DB7-B1D3-9A8DA1DC61EA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EB2AFA7A-A4EE-4C9B-89DC-02807272D1F8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2591ED5F-B162-4481-8B1A-375CFF9D8CC4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6B10EC90-0FBB-4BB3-AB8C-3BF2E7AC4835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EC5BFCC4-7731-4B71-90D1-6FAF37323F36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E82A9D36-DC00-42A1-901A-03BB019F28A6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D9B96-C7A1-409F-8590-98BB3D258669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DFCB0AEF-31AF-429C-919A-82E6121E48ED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27C0-B9A2-4C64-9E52-3DB3EAC23C18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C1964C9A-8554-4FFE-8962-F0430014A5ED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8287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/>
              <a:t>ورزش، چربی خون و دیابت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1</a:t>
            </a:r>
            <a:endParaRPr lang="en-US" sz="2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FA97AE-32F9-4812-BE32-DA626EF9B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0"/>
    </mc:Choice>
    <mc:Fallback xmlns="">
      <p:transition spd="slow" advTm="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001000" cy="4114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fa-IR" sz="2800" b="1" dirty="0"/>
              <a:t> چاقي، کلسترول و ورزش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اضافه وزن و چاقي عوارض زيادي دارد که يکي از آن‏ها، بالا بردن کلسترول بد خون است؛ درمان چاقي و مديريت وزن به کاهش کلسترول خون منجر خواهد شد.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افراد چاقي که راه مي‏روند، پياده‏روي يا دوچرخه سواري مي‏کنند، در صورت رعايت يک رژيم غذايي مناسب، سطح کلسترول کل و کلسترول </a:t>
            </a:r>
            <a:r>
              <a:rPr lang="en-US" sz="2600" dirty="0"/>
              <a:t>LDL </a:t>
            </a:r>
            <a:r>
              <a:rPr lang="fa-IR" sz="2600" dirty="0"/>
              <a:t>خونشان را بهبود مي‏بخشند.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248400"/>
            <a:ext cx="2895600" cy="365125"/>
          </a:xfrm>
        </p:spPr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10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hamid\Desktop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000"/>
            <a:ext cx="3733800" cy="220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4114800"/>
            <a:ext cx="4038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600" dirty="0">
                <a:cs typeface="B Yagut" pitchFamily="2" charset="-78"/>
              </a:rPr>
              <a:t>در افراد مبتلا به چاقي شکمي، ورزش منظم قدرتي، باعث افزايش سطح </a:t>
            </a:r>
            <a:r>
              <a:rPr lang="en-US" sz="2600" dirty="0">
                <a:cs typeface="B Yagut" pitchFamily="2" charset="-78"/>
              </a:rPr>
              <a:t>HDL</a:t>
            </a:r>
            <a:r>
              <a:rPr lang="fa-IR" sz="2600" dirty="0">
                <a:cs typeface="B Yagut" pitchFamily="2" charset="-78"/>
              </a:rPr>
              <a:t> خون مي‏شود.</a:t>
            </a:r>
            <a:endParaRPr lang="en-US" sz="2600" dirty="0">
              <a:cs typeface="B Yagut" pitchFamily="2" charset="-78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12EE57C-42EE-4CEE-8C91-6CAC96B9F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2"/>
    </mc:Choice>
    <mc:Fallback xmlns="">
      <p:transition spd="slow" advTm="4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4191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فعاليتهای ورزشي توصيه شده براي کاهش کلسترول خون</a:t>
            </a:r>
            <a:endParaRPr lang="en-US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fa-IR" sz="2800" b="1" dirty="0"/>
              <a:t> </a:t>
            </a:r>
            <a:r>
              <a:rPr lang="fa-IR" sz="2600" dirty="0"/>
              <a:t>پياده‏روي بهترين و کم هزينه‏ترين ورزش براي کاهش کلسترول خون</a:t>
            </a:r>
            <a:endParaRPr lang="en-US" sz="26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fa-IR" sz="2600" dirty="0"/>
              <a:t> کاهش کلسترول خون با ورزش مادر(دويدن)</a:t>
            </a:r>
            <a:endParaRPr lang="en-US" sz="26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fa-IR" sz="2600" dirty="0"/>
              <a:t> دوچرخه سواري براي کاهش کلسترول بد خون</a:t>
            </a:r>
            <a:endParaRPr lang="en-US" sz="26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fa-IR" sz="2600" dirty="0"/>
              <a:t> شنا و ورزش‏هاي آبي، براي تنظيم سطح کلسترول خون</a:t>
            </a:r>
            <a:endParaRPr lang="en-US" sz="26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fa-IR" sz="2600" dirty="0"/>
              <a:t> يوگا و نقش آن در کاهش کلسترول خون</a:t>
            </a:r>
          </a:p>
          <a:p>
            <a:pPr marL="0" indent="0" algn="r" rtl="1">
              <a:buNone/>
            </a:pPr>
            <a:endParaRPr lang="fa-IR" sz="3300" dirty="0">
              <a:cs typeface="B Yagut" panose="00000400000000000000" pitchFamily="2" charset="-78"/>
            </a:endParaRPr>
          </a:p>
          <a:p>
            <a:pPr algn="r" rtl="1">
              <a:buNone/>
            </a:pPr>
            <a:endParaRPr lang="en-US" sz="33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11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hamid\Desktop\download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724400"/>
            <a:ext cx="1981200" cy="1600200"/>
          </a:xfrm>
          <a:prstGeom prst="rect">
            <a:avLst/>
          </a:prstGeom>
          <a:noFill/>
        </p:spPr>
      </p:pic>
      <p:pic>
        <p:nvPicPr>
          <p:cNvPr id="2051" name="Picture 3" descr="C:\Documents and Settings\hamid\Desktop\download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724400"/>
            <a:ext cx="2286000" cy="1600199"/>
          </a:xfrm>
          <a:prstGeom prst="rect">
            <a:avLst/>
          </a:prstGeom>
          <a:noFill/>
        </p:spPr>
      </p:pic>
      <p:pic>
        <p:nvPicPr>
          <p:cNvPr id="2052" name="Picture 4" descr="C:\Documents and Settings\hamid\Desktop\download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724400"/>
            <a:ext cx="2209800" cy="1600200"/>
          </a:xfrm>
          <a:prstGeom prst="rect">
            <a:avLst/>
          </a:prstGeom>
          <a:noFill/>
        </p:spPr>
      </p:pic>
      <p:pic>
        <p:nvPicPr>
          <p:cNvPr id="2049" name="Audio 2048">
            <a:hlinkClick r:id="" action="ppaction://media"/>
            <a:extLst>
              <a:ext uri="{FF2B5EF4-FFF2-40B4-BE49-F238E27FC236}">
                <a16:creationId xmlns:a16="http://schemas.microsoft.com/office/drawing/2014/main" id="{DDD2B8D5-F76C-4229-B0AA-1E4BAA9F0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49"/>
    </mc:Choice>
    <mc:Fallback xmlns="">
      <p:transition spd="slow" advTm="9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001000" cy="61722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a-IR" sz="2800" dirty="0"/>
              <a:t> </a:t>
            </a:r>
            <a:endParaRPr lang="en-US" sz="2800" dirty="0"/>
          </a:p>
          <a:p>
            <a:pPr marL="514350" indent="-51435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ديابت چيست؟</a:t>
            </a:r>
          </a:p>
          <a:p>
            <a:pPr marL="514350" indent="-514350" algn="just">
              <a:spcBef>
                <a:spcPts val="0"/>
              </a:spcBef>
              <a:buFont typeface="Wingdings" pitchFamily="2" charset="2"/>
              <a:buChar char="Ø"/>
            </a:pPr>
            <a:endParaRPr lang="fa-IR" b="1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fa-IR" sz="2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ديابت يکي از رايج ترين بيماري‏هاي متابوليک (سوخت و سازي) است که به دو دسته ديابت نوع 1 و ديابت نوع 2 تقسيم مي‏شود.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600" dirty="0"/>
          </a:p>
          <a:p>
            <a:pPr marL="0" indent="0" algn="just">
              <a:spcBef>
                <a:spcPts val="0"/>
              </a:spcBef>
            </a:pPr>
            <a:r>
              <a:rPr lang="fa-IR" sz="2600" dirty="0"/>
              <a:t> </a:t>
            </a:r>
            <a:r>
              <a:rPr lang="fa-IR" sz="2800" dirty="0"/>
              <a:t>ديابت نوع 1: </a:t>
            </a: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ناتواني لوزالمعده در توليد و ترشح هورمون انسولين و رهايش آن در خون است.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600" dirty="0"/>
          </a:p>
          <a:p>
            <a:pPr marL="0" indent="0" algn="just">
              <a:spcBef>
                <a:spcPts val="0"/>
              </a:spcBef>
            </a:pPr>
            <a:r>
              <a:rPr lang="fa-IR" sz="2600" dirty="0"/>
              <a:t> </a:t>
            </a:r>
            <a:r>
              <a:rPr lang="fa-IR" sz="2800" dirty="0"/>
              <a:t>ديابت نوع 2: </a:t>
            </a: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لوزالمعده قادر به توليد انسولين مي‏باشد، اما ميزان انسولين کافي يا مناسب نيست.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12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Documents and Settings\hamid\Desktop\download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09550"/>
            <a:ext cx="4114800" cy="1543050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B6620F8-D75C-4AB5-933A-86BD90E96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47"/>
    </mc:Choice>
    <mc:Fallback xmlns="">
      <p:transition spd="slow" advTm="4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001000" cy="4495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fa-IR" sz="2800" dirty="0"/>
              <a:t> </a:t>
            </a:r>
            <a:endParaRPr lang="en-US" sz="2800" dirty="0"/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اثرات ورزش بر ديابت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800" dirty="0"/>
          </a:p>
          <a:p>
            <a:pPr marL="0" indent="0" algn="just">
              <a:spcBef>
                <a:spcPts val="0"/>
              </a:spcBef>
            </a:pPr>
            <a:r>
              <a:rPr lang="fa-IR" sz="2600" dirty="0"/>
              <a:t> </a:t>
            </a:r>
            <a:r>
              <a:rPr lang="fa-IR" sz="2800" dirty="0"/>
              <a:t>اثرات کوتاه مدت ورزش:</a:t>
            </a: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اثراتي هستند که در طول ورزش و درعرض 24 ساعت پس از ورزش ديده مي‏شوند.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600" dirty="0"/>
          </a:p>
          <a:p>
            <a:pPr marL="0" indent="0" algn="just">
              <a:spcBef>
                <a:spcPts val="0"/>
              </a:spcBef>
            </a:pPr>
            <a:r>
              <a:rPr lang="fa-IR" sz="2800" dirty="0"/>
              <a:t> اثرات درازمدت در ورزش: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اثراتي هستند که در طي روزها، هفته‏ها و ماه‏ها پس از ورزش رخ مي‏دهند.</a:t>
            </a:r>
            <a:endParaRPr lang="en-US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2400" dirty="0"/>
              <a:t>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13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Documents and Settings\hamid\Desktop\downloa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191000"/>
            <a:ext cx="5105400" cy="2152650"/>
          </a:xfrm>
          <a:prstGeom prst="rect">
            <a:avLst/>
          </a:prstGeom>
          <a:noFill/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81E52CB-88F1-41F5-A91C-84B9C8314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49"/>
    </mc:Choice>
    <mc:Fallback xmlns="">
      <p:transition spd="slow" advTm="92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001000" cy="541020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fa-IR" sz="2800" b="1" dirty="0"/>
              <a:t>مزاياي فعاليت ورزش براي افراد ديابتي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  مبارزه با عوارض ديابت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 پيشگيري از مشکلات قلبي- عروقي</a:t>
            </a:r>
            <a:endParaRPr lang="en-US" sz="26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 تنظيم فشار خون</a:t>
            </a:r>
            <a:endParaRPr lang="en-US" sz="26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 کنترل وزن بدن</a:t>
            </a:r>
            <a:endParaRPr lang="en-US" sz="26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 افزايش </a:t>
            </a:r>
            <a:r>
              <a:rPr lang="en-US" sz="2600" dirty="0"/>
              <a:t>HDL</a:t>
            </a:r>
            <a:r>
              <a:rPr lang="fa-IR" sz="2600" dirty="0"/>
              <a:t> و کاهش </a:t>
            </a:r>
            <a:r>
              <a:rPr lang="en-US" sz="2600" dirty="0"/>
              <a:t>LDL</a:t>
            </a:r>
            <a:endParaRPr lang="fa-IR" sz="28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800" dirty="0"/>
              <a:t> پيشگيري از پوکي استخوان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800" dirty="0"/>
              <a:t> کاهش استرس</a:t>
            </a:r>
            <a:endParaRPr lang="en-US" sz="2800" dirty="0"/>
          </a:p>
          <a:p>
            <a:pPr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a-IR" sz="2600" dirty="0"/>
              <a:t>کاهش لیپدها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14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4" descr="C:\Documents and Settings\hamid\Desktop\images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733550"/>
            <a:ext cx="3200400" cy="1695450"/>
          </a:xfrm>
          <a:prstGeom prst="rect">
            <a:avLst/>
          </a:prstGeom>
          <a:noFill/>
        </p:spPr>
      </p:pic>
      <p:pic>
        <p:nvPicPr>
          <p:cNvPr id="8" name="Picture 2" descr="C:\Documents and Settings\hamid\Desktop\چربی و دیابت\images (1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038600"/>
            <a:ext cx="3276600" cy="1676400"/>
          </a:xfrm>
          <a:prstGeom prst="rect">
            <a:avLst/>
          </a:prstGeom>
          <a:noFill/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FFE6874-7DCE-4B6C-8437-0216C68AD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96"/>
    </mc:Choice>
    <mc:Fallback xmlns="">
      <p:transition spd="slow" advTm="5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8229600" cy="12192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2800" dirty="0"/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فعاليت‏هاي ورزشی توصیه شده براي افراد ديابتي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15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295400"/>
            <a:ext cx="426720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endParaRPr lang="en-US" sz="2600" dirty="0"/>
          </a:p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600" dirty="0"/>
              <a:t> </a:t>
            </a:r>
            <a:r>
              <a:rPr lang="fa-IR" sz="2600" dirty="0">
                <a:cs typeface="B Yagut" pitchFamily="2" charset="-78"/>
              </a:rPr>
              <a:t>افزايش فعاليت در کارهاي روزانه </a:t>
            </a:r>
          </a:p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endParaRPr lang="en-US" sz="2600" dirty="0">
              <a:cs typeface="B Yagut" pitchFamily="2" charset="-78"/>
            </a:endParaRPr>
          </a:p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600" dirty="0">
                <a:cs typeface="B Yagut" pitchFamily="2" charset="-78"/>
              </a:rPr>
              <a:t> ورزش‏هاي هوازي</a:t>
            </a:r>
          </a:p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endParaRPr lang="en-US" sz="2600" dirty="0">
              <a:cs typeface="B Yagut" pitchFamily="2" charset="-78"/>
            </a:endParaRPr>
          </a:p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600" dirty="0">
                <a:cs typeface="B Yagut" pitchFamily="2" charset="-78"/>
              </a:rPr>
              <a:t> ورزش‏هاي قدرتي(بدن سازي)</a:t>
            </a:r>
          </a:p>
          <a:p>
            <a:pPr algn="just" rtl="1">
              <a:lnSpc>
                <a:spcPct val="150000"/>
              </a:lnSpc>
            </a:pPr>
            <a:endParaRPr lang="en-US" sz="2600" dirty="0">
              <a:cs typeface="B Yagut" pitchFamily="2" charset="-78"/>
            </a:endParaRPr>
          </a:p>
          <a:p>
            <a:pPr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600" dirty="0">
                <a:cs typeface="B Yagut" pitchFamily="2" charset="-78"/>
              </a:rPr>
              <a:t> ورزش‏هاي کششي</a:t>
            </a:r>
            <a:endParaRPr lang="en-US" sz="2600" dirty="0">
              <a:cs typeface="B Yagut" pitchFamily="2" charset="-78"/>
            </a:endParaRPr>
          </a:p>
        </p:txBody>
      </p:sp>
      <p:pic>
        <p:nvPicPr>
          <p:cNvPr id="6146" name="Picture 2" descr="C:\Documents and Settings\hamid\Desktop\چربی و دیابت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191000"/>
            <a:ext cx="3048000" cy="1666875"/>
          </a:xfrm>
          <a:prstGeom prst="rect">
            <a:avLst/>
          </a:prstGeom>
          <a:noFill/>
        </p:spPr>
      </p:pic>
      <p:pic>
        <p:nvPicPr>
          <p:cNvPr id="6147" name="Picture 3" descr="C:\Documents and Settings\hamid\Desktop\چربی و دیابت\download (77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905000"/>
            <a:ext cx="3048000" cy="1905000"/>
          </a:xfrm>
          <a:prstGeom prst="rect">
            <a:avLst/>
          </a:prstGeom>
          <a:noFill/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1D6C5DA-F2AF-4C8D-BAAF-EB531A21B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73"/>
    </mc:Choice>
    <mc:Fallback xmlns="">
      <p:transition spd="slow" advTm="11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477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a-IR" sz="2600" b="1" dirty="0"/>
              <a:t>مدت انجام فعاليت در افراد ديابتي چه ميزان باشد؟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 marL="0" indent="0" algn="just">
              <a:spcBef>
                <a:spcPts val="0"/>
              </a:spcBef>
            </a:pPr>
            <a:r>
              <a:rPr lang="fa-IR" sz="2600" dirty="0"/>
              <a:t> افراد ديابتي ورزش را در مدت زماني انجام دهند که راحت باشند. در آغاز شايد </a:t>
            </a:r>
            <a:r>
              <a:rPr lang="fa-IR" sz="2600" dirty="0">
                <a:solidFill>
                  <a:srgbClr val="FF0000"/>
                </a:solidFill>
              </a:rPr>
              <a:t>10</a:t>
            </a:r>
            <a:r>
              <a:rPr lang="fa-IR" sz="2600" dirty="0"/>
              <a:t> دقيقه مناسب باشد. تدريجاً زمان ورزش هوازي را به ميزان </a:t>
            </a:r>
            <a:r>
              <a:rPr lang="fa-IR" sz="2600" dirty="0">
                <a:solidFill>
                  <a:srgbClr val="FF0000"/>
                </a:solidFill>
              </a:rPr>
              <a:t>4-2</a:t>
            </a:r>
            <a:r>
              <a:rPr lang="fa-IR" sz="2600" dirty="0"/>
              <a:t> دقيقه افزايش دهند، تا زماني که بدون توقف، مدت </a:t>
            </a:r>
            <a:r>
              <a:rPr lang="fa-IR" sz="2600" dirty="0">
                <a:solidFill>
                  <a:srgbClr val="FF0000"/>
                </a:solidFill>
              </a:rPr>
              <a:t>60-20</a:t>
            </a:r>
            <a:r>
              <a:rPr lang="fa-IR" sz="2600" dirty="0"/>
              <a:t> دقيقه انجام شود.</a:t>
            </a:r>
          </a:p>
          <a:p>
            <a:pPr marL="514350" indent="-514350" algn="just">
              <a:buNone/>
            </a:pPr>
            <a:endParaRPr lang="fa-IR" sz="2600" b="1" dirty="0"/>
          </a:p>
          <a:p>
            <a:pPr marL="514350" indent="-514350" algn="just">
              <a:buNone/>
            </a:pPr>
            <a:r>
              <a:rPr lang="fa-IR" sz="2600" b="1" dirty="0"/>
              <a:t>بهترين زمان ورزش براي افراد ديابتي چه موقع از روز مي‏باشد؟</a:t>
            </a:r>
          </a:p>
          <a:p>
            <a:pPr marL="514350" indent="-514350" algn="just">
              <a:buNone/>
            </a:pPr>
            <a:endParaRPr lang="en-US" sz="26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</a:pPr>
            <a:r>
              <a:rPr lang="fa-IR" sz="2600" b="1" dirty="0"/>
              <a:t> در ديابت نوع 1: </a:t>
            </a:r>
            <a:r>
              <a:rPr lang="fa-IR" sz="2600" dirty="0"/>
              <a:t>اگر فرد از انسولين استفاده مي‏کند، بايد از ورزش کردن در ساعاتي که فعاليت انسولين دربدن به حداکثر ميزان خود مي‏رسد، خودداري نمايد. در نتيجه انجام فعايت در طي روز بهتر از هنگام عصر است.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en-US" sz="26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</a:pPr>
            <a:r>
              <a:rPr lang="fa-IR" sz="2600" b="1" dirty="0"/>
              <a:t> در ديابت نوع 2:</a:t>
            </a:r>
            <a:r>
              <a:rPr lang="fa-IR" sz="2600" dirty="0"/>
              <a:t> با رعايت اصول کلي، انجام فعاليت در طول روز بلامانع است</a:t>
            </a:r>
            <a:r>
              <a:rPr lang="fa-IR" sz="2600" b="1" dirty="0"/>
              <a:t>. </a:t>
            </a:r>
            <a:r>
              <a:rPr lang="fa-IR" sz="2600" dirty="0"/>
              <a:t>در عين حال بهترين زمان براي ورزش کردن  </a:t>
            </a:r>
            <a:r>
              <a:rPr lang="fa-IR" sz="2600" dirty="0">
                <a:solidFill>
                  <a:srgbClr val="FF0000"/>
                </a:solidFill>
              </a:rPr>
              <a:t>2- 1 </a:t>
            </a:r>
            <a:r>
              <a:rPr lang="fa-IR" sz="2600" dirty="0"/>
              <a:t>ساعت بعد از خوردن غذا است.</a:t>
            </a:r>
            <a:endParaRPr lang="en-US" sz="26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16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9AC3010-D6B6-4E38-9AA6-DD53EE4A9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79"/>
    </mc:Choice>
    <mc:Fallback xmlns="">
      <p:transition spd="slow" advTm="11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54102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a-IR" sz="4000" b="1" dirty="0">
                <a:solidFill>
                  <a:srgbClr val="FF0000"/>
                </a:solidFill>
              </a:rPr>
              <a:t>خلاصه مطالب و نتيجه‏گيري</a:t>
            </a:r>
          </a:p>
          <a:p>
            <a:pPr algn="ctr">
              <a:lnSpc>
                <a:spcPct val="110000"/>
              </a:lnSpc>
              <a:buNone/>
            </a:pPr>
            <a:endParaRPr lang="fa-IR" sz="28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800" dirty="0"/>
              <a:t>ورزش باعث کنترل وزن، کم شدن چربي و بالا رفتن آمادگي جسماني مي‏شود. در کنار تمام فوايد آن، کاهش کلسترول خون با ورزش کاملاً دست يافتني است.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800" dirty="0"/>
              <a:t>براي افراد مبتلا به ديابت نوع 1، فعاليت ورزشي باعث کنترل بيماري مي‏شود، اما در ديابت نوع 2 فعاليت ورزشي مي‏تواند مانع وقوع بيماري شود.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800" dirty="0"/>
              <a:t>اکثر افرادي که ديابت خود را کنترل کرده و چربي خون خود را در حد نرمال نگه داشته‏اند، کساني هستند که بطورمنظم ورزش مي‏نمايند. در واقع ورزش همراه با رژيم غذايي و داروها، سه پايه اصلي کنترل چربی خون و درمان ديابت را تشکيل مي‏دهند.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fa-IR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17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0782D8-744B-477C-9388-03B9DF34D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24"/>
    </mc:Choice>
    <mc:Fallback xmlns="">
      <p:transition spd="slow" advTm="11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686800" cy="6096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 rtl="1">
              <a:spcBef>
                <a:spcPts val="0"/>
              </a:spcBef>
              <a:buNone/>
            </a:pPr>
            <a:r>
              <a:rPr lang="fa-IR" sz="4000" b="1" dirty="0">
                <a:solidFill>
                  <a:srgbClr val="FF0000"/>
                </a:solidFill>
                <a:cs typeface="B Yagut" panose="00000400000000000000" pitchFamily="2" charset="-78"/>
              </a:rPr>
              <a:t>پرسش و تمرين</a:t>
            </a:r>
          </a:p>
          <a:p>
            <a:pPr>
              <a:spcBef>
                <a:spcPts val="0"/>
              </a:spcBef>
              <a:buNone/>
            </a:pPr>
            <a:endParaRPr lang="fa-IR" sz="2600" dirty="0"/>
          </a:p>
          <a:p>
            <a:pPr>
              <a:spcBef>
                <a:spcPts val="0"/>
              </a:spcBef>
              <a:buNone/>
            </a:pPr>
            <a:r>
              <a:rPr lang="fa-IR" sz="2600" dirty="0">
                <a:cs typeface="B Yagut" panose="00000400000000000000" pitchFamily="2" charset="-78"/>
              </a:rPr>
              <a:t>1- ورزش چگونه باعث کاهش کلسترول خون مي‏شود؟</a:t>
            </a:r>
          </a:p>
          <a:p>
            <a:pPr>
              <a:spcBef>
                <a:spcPts val="0"/>
              </a:spcBef>
              <a:buNone/>
            </a:pPr>
            <a:endParaRPr lang="fa-IR" sz="2600" dirty="0">
              <a:cs typeface="B Yagut" panose="00000400000000000000" pitchFamily="2" charset="-78"/>
            </a:endParaRPr>
          </a:p>
          <a:p>
            <a:pPr marL="457200" indent="-457200">
              <a:spcBef>
                <a:spcPts val="0"/>
              </a:spcBef>
              <a:buNone/>
            </a:pPr>
            <a:r>
              <a:rPr lang="fa-IR" sz="2600" dirty="0"/>
              <a:t>2- براي کاهش کلسترول خون چه فعاليت‏هاي ورزشي توصيه مي‏شود؟</a:t>
            </a:r>
          </a:p>
          <a:p>
            <a:pPr marL="457200" indent="-457200">
              <a:spcBef>
                <a:spcPts val="0"/>
              </a:spcBef>
              <a:buNone/>
            </a:pPr>
            <a:endParaRPr lang="fa-IR" sz="2600" dirty="0"/>
          </a:p>
          <a:p>
            <a:pPr marL="457200" indent="-457200">
              <a:spcBef>
                <a:spcPts val="0"/>
              </a:spcBef>
              <a:buNone/>
            </a:pPr>
            <a:r>
              <a:rPr lang="fa-IR" sz="2600" dirty="0">
                <a:cs typeface="B Yagut" panose="00000400000000000000" pitchFamily="2" charset="-78"/>
              </a:rPr>
              <a:t>3- هدف اصلي از انجام فعاليت‏هاي بدني در ديابت نوع 1 و 2 را بنويسيد؟</a:t>
            </a:r>
          </a:p>
          <a:p>
            <a:pPr marL="457200" indent="-457200">
              <a:spcBef>
                <a:spcPts val="0"/>
              </a:spcBef>
              <a:buNone/>
            </a:pPr>
            <a:endParaRPr lang="fa-IR" sz="2600" dirty="0">
              <a:cs typeface="B Yagut" panose="00000400000000000000" pitchFamily="2" charset="-78"/>
            </a:endParaRPr>
          </a:p>
          <a:p>
            <a:pPr marL="457200" indent="-457200">
              <a:spcBef>
                <a:spcPts val="0"/>
              </a:spcBef>
              <a:buNone/>
            </a:pPr>
            <a:r>
              <a:rPr lang="fa-IR" sz="2600" dirty="0">
                <a:cs typeface="B Yagut" panose="00000400000000000000" pitchFamily="2" charset="-78"/>
              </a:rPr>
              <a:t>4- بهترين زمان ورزش براي افراد ديابتي چه موقع در روز است؟</a:t>
            </a:r>
          </a:p>
          <a:p>
            <a:pPr marL="457200" indent="-457200">
              <a:spcBef>
                <a:spcPts val="0"/>
              </a:spcBef>
              <a:buNone/>
            </a:pPr>
            <a:endParaRPr lang="fa-IR" sz="2600" dirty="0"/>
          </a:p>
          <a:p>
            <a:pPr marL="457200" indent="-457200">
              <a:spcBef>
                <a:spcPts val="0"/>
              </a:spcBef>
              <a:buNone/>
            </a:pPr>
            <a:r>
              <a:rPr lang="fa-IR" sz="2600" dirty="0">
                <a:cs typeface="B Yagut" panose="00000400000000000000" pitchFamily="2" charset="-78"/>
              </a:rPr>
              <a:t>5- </a:t>
            </a:r>
            <a:r>
              <a:rPr lang="fa-IR" sz="2600" dirty="0"/>
              <a:t>مدت انجام فعاليت بدنی در افراد ديابتي چه ميزان باشد؟</a:t>
            </a:r>
          </a:p>
          <a:p>
            <a:pPr marL="457200" indent="-457200">
              <a:spcBef>
                <a:spcPts val="0"/>
              </a:spcBef>
              <a:buNone/>
            </a:pPr>
            <a:endParaRPr lang="fa-IR" sz="2600" dirty="0"/>
          </a:p>
          <a:p>
            <a:pPr marL="457200" indent="-457200">
              <a:spcBef>
                <a:spcPts val="0"/>
              </a:spcBef>
              <a:buNone/>
            </a:pPr>
            <a:r>
              <a:rPr lang="fa-IR" sz="2600" dirty="0"/>
              <a:t>6- فعالیت های مناسب برای افراد دیابتی را بنویسید ؟</a:t>
            </a:r>
          </a:p>
          <a:p>
            <a:pPr marL="457200" indent="-457200">
              <a:spcBef>
                <a:spcPts val="0"/>
              </a:spcBef>
              <a:buNone/>
            </a:pPr>
            <a:endParaRPr lang="fa-IR" sz="2600" dirty="0">
              <a:cs typeface="B Yagut" panose="00000400000000000000" pitchFamily="2" charset="-78"/>
            </a:endParaRPr>
          </a:p>
          <a:p>
            <a:pPr marL="457200" indent="-457200">
              <a:spcBef>
                <a:spcPts val="0"/>
              </a:spcBef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   </a:t>
            </a:r>
          </a:p>
          <a:p>
            <a:pPr algn="r" rtl="1"/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18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CA0D2D-0BCA-4128-9925-F23A006B2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5"/>
    </mc:Choice>
    <mc:Fallback xmlns="">
      <p:transition spd="slow" advTm="6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91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a-IR" sz="4000" b="1" dirty="0">
                <a:solidFill>
                  <a:srgbClr val="FF0000"/>
                </a:solidFill>
              </a:rPr>
              <a:t>فهرست منابع</a:t>
            </a:r>
          </a:p>
          <a:p>
            <a:pPr algn="ctr">
              <a:buNone/>
            </a:pPr>
            <a:endParaRPr lang="fa-IR" sz="3800" b="1" dirty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fa-IR" sz="2600" b="1" dirty="0"/>
              <a:t>سبک زندگي سالم–راهنماي ملي خودمراقبتي خانواده(3). فعاليت بدني منظم، تهران، انتشارات پارساي سلامت، 1396.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a-IR" sz="2600" b="1" dirty="0"/>
              <a:t>  فيزيولوژي ورزشي تلفيق نظر و عمل 2، ترجمه دکتر عباسعلي گائيني-دکتر فرهاد دريانوش، انتشارات حتمي.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a-IR" sz="2600" b="1" dirty="0"/>
              <a:t>  حسن پور، پ. فرامرزي، ه. ديابت، قم، انتشارات رادنگار، 1389.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19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19200" y="1295400"/>
            <a:ext cx="2744788" cy="639762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341438"/>
            <a:ext cx="4041775" cy="639762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بسته آموزشي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8201" y="2174875"/>
            <a:ext cx="4190999" cy="395128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>
                <a:cs typeface="B Yagut" panose="00000400000000000000" pitchFamily="2" charset="-78"/>
              </a:rPr>
              <a:t>حيطه درس: </a:t>
            </a:r>
            <a:r>
              <a:rPr lang="fa-IR" sz="2000" dirty="0"/>
              <a:t>تربيت بدني</a:t>
            </a:r>
          </a:p>
          <a:p>
            <a:pPr marL="0" indent="0" algn="r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/>
              <a:t>تاريخ آخرين بازنگري</a:t>
            </a:r>
            <a:r>
              <a:rPr lang="fa-IR" sz="2000"/>
              <a:t>: </a:t>
            </a:r>
            <a:r>
              <a:rPr lang="fa-IR" sz="2000" smtClean="0">
                <a:cs typeface="B Yagut" panose="00000400000000000000" pitchFamily="2" charset="-78"/>
              </a:rPr>
              <a:t>7 تیر 1399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>
                <a:cs typeface="B Yagut" panose="00000400000000000000" pitchFamily="2" charset="-78"/>
              </a:rPr>
              <a:t>نوبت تهيه: 1</a:t>
            </a:r>
          </a:p>
          <a:p>
            <a:pPr marL="0" indent="0" algn="l" rtl="0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fa-IR" sz="2000" dirty="0"/>
              <a:t>نام فايل</a:t>
            </a:r>
            <a:r>
              <a:rPr lang="en-US" sz="2000" dirty="0"/>
              <a:t>:SA-</a:t>
            </a:r>
            <a:r>
              <a:rPr lang="en-US" sz="2000" dirty="0" err="1"/>
              <a:t>varzesh</a:t>
            </a:r>
            <a:r>
              <a:rPr lang="en-US" sz="2000" dirty="0"/>
              <a:t>-</a:t>
            </a:r>
            <a:r>
              <a:rPr lang="en-US" sz="2000" dirty="0" err="1"/>
              <a:t>charbiye</a:t>
            </a:r>
            <a:r>
              <a:rPr lang="en-US" sz="2000" dirty="0"/>
              <a:t> </a:t>
            </a:r>
            <a:r>
              <a:rPr lang="en-US" sz="2000" dirty="0" smtClean="0"/>
              <a:t>khon-va-diyabet-edi2.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800" i="1" dirty="0">
                <a:cs typeface="B Yagut" panose="00000400000000000000" pitchFamily="2" charset="-78"/>
              </a:rPr>
              <a:t>  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2" descr="C:\Documents and Settings\hamid\Desktop\IMG-20200506-WA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05000"/>
            <a:ext cx="1524000" cy="1676400"/>
          </a:xfrm>
          <a:prstGeom prst="rect">
            <a:avLst/>
          </a:prstGeom>
          <a:noFill/>
        </p:spPr>
      </p:pic>
      <p:sp>
        <p:nvSpPr>
          <p:cNvPr id="10" name="Content Placeholder 5"/>
          <p:cNvSpPr>
            <a:spLocks noGrp="1"/>
          </p:cNvSpPr>
          <p:nvPr/>
        </p:nvSpPr>
        <p:spPr>
          <a:xfrm>
            <a:off x="381000" y="3581400"/>
            <a:ext cx="42672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itchFamily="2" charset="-78"/>
              </a:rPr>
              <a:t>شيدا احياءکننده</a:t>
            </a: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itchFamily="2" charset="-78"/>
              </a:rPr>
              <a:t>کارشناس ارشد آموزش جامعه‏نگر در نظام سلامت</a:t>
            </a:r>
            <a:endParaRPr lang="fa-IR" sz="1700" dirty="0">
              <a:solidFill>
                <a:srgbClr val="FF0000"/>
              </a:solidFill>
              <a:cs typeface="B Yagut" pitchFamily="2" charset="-78"/>
            </a:endParaRP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itchFamily="2" charset="-78"/>
              </a:rPr>
              <a:t>مربي مرکز آموزش بهورزي کازرون</a:t>
            </a: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itchFamily="2" charset="-78"/>
              </a:rPr>
              <a:t>دانشگاه علوم پزشکي و خدمات بهداشتي درماني شيراز</a:t>
            </a: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0E41FF-C1B7-4B3C-A6B2-4CCC98EDA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8"/>
    </mc:Choice>
    <mc:Fallback xmlns="">
      <p:transition spd="slow" advTm="3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1851025"/>
          </a:xfrm>
        </p:spPr>
        <p:txBody>
          <a:bodyPr>
            <a:normAutofit/>
          </a:bodyPr>
          <a:lstStyle/>
          <a:p>
            <a:pPr algn="just" rtl="1"/>
            <a:r>
              <a:rPr lang="fa-IR" sz="3200" b="1" dirty="0">
                <a:cs typeface="B Yagut" panose="00000400000000000000" pitchFamily="2" charset="-78"/>
              </a:rPr>
              <a:t>لطفاً نظرها و پيشنهادهاي خود پيرامون اين بسته آموزشي را به آدرس زير ارسال کنيد.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b="1" dirty="0"/>
              <a:t>Email: </a:t>
            </a:r>
            <a:r>
              <a:rPr lang="en-US" b="1" dirty="0">
                <a:solidFill>
                  <a:srgbClr val="FF0000"/>
                </a:solidFill>
              </a:rPr>
              <a:t>Shiraz_behvarz@sums.ac.ir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20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solidFill>
                  <a:srgbClr val="FF0000"/>
                </a:solidFill>
                <a:cs typeface="B Yagut" panose="00000400000000000000" pitchFamily="2" charset="-78"/>
              </a:rPr>
              <a:t>اهداف آموزشي</a:t>
            </a:r>
            <a:endParaRPr lang="en-US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5181600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600"/>
              </a:spcBef>
              <a:buNone/>
            </a:pPr>
            <a:r>
              <a:rPr lang="fa-IR" sz="4500" b="1" dirty="0">
                <a:cs typeface="B Yagut" panose="00000400000000000000" pitchFamily="2" charset="-78"/>
              </a:rPr>
              <a:t>انتظار مي‌رود فراگير پس از مطالعه اين درس بتواند:</a:t>
            </a:r>
            <a:endParaRPr lang="fa-IR" sz="45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en-US" sz="3100" b="1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4200" dirty="0"/>
              <a:t> تعريف کلسترول، </a:t>
            </a:r>
            <a:r>
              <a:rPr lang="en-US" sz="4200" dirty="0"/>
              <a:t>LDL</a:t>
            </a:r>
            <a:r>
              <a:rPr lang="fa-IR" sz="4200" dirty="0"/>
              <a:t> و </a:t>
            </a:r>
            <a:r>
              <a:rPr lang="en-US" sz="4200" dirty="0"/>
              <a:t>HDL</a:t>
            </a:r>
            <a:r>
              <a:rPr lang="fa-IR" sz="4200" dirty="0"/>
              <a:t> را بيان کند.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4200" dirty="0"/>
              <a:t> عوامل مهم در کاهش کلسترول خون را بیان کند.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4200" dirty="0"/>
              <a:t> نقش ورزش در کاهش کلسترول خون را توضيح دهد.</a:t>
            </a:r>
            <a:endParaRPr lang="en-US" sz="4200" dirty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en-US" sz="4200" dirty="0"/>
              <a:t> </a:t>
            </a:r>
            <a:r>
              <a:rPr lang="fa-IR" sz="4200" dirty="0"/>
              <a:t>فعاليت‏هاي ورزشي توصيه شده براي کاهش کلسترول خون را شرح دهد.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4200" dirty="0"/>
              <a:t> تعريف ديابت و انواع آن را بيان کند.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4200" dirty="0"/>
              <a:t> اثرات ورزش بر ديابت را توصيف کند.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4200" dirty="0"/>
              <a:t> فعاليت‏هاي ورزشي توصيه شده براي افراد ديابتي را توضيح دهد.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51F7ED6-797A-462E-A797-B321639F4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28"/>
    </mc:Choice>
    <mc:Fallback xmlns="">
      <p:transition spd="slow" advTm="3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b="1" dirty="0">
                <a:solidFill>
                  <a:srgbClr val="FF0000"/>
                </a:solidFill>
                <a:cs typeface="B Yagut" panose="00000400000000000000" pitchFamily="2" charset="-78"/>
              </a:rPr>
              <a:t>فهرست عناوين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06963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2600" dirty="0"/>
              <a:t>مقدمه</a:t>
            </a:r>
            <a:endParaRPr lang="en-US" sz="2600" dirty="0"/>
          </a:p>
          <a:p>
            <a:pPr marL="514350" lvl="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2600" dirty="0"/>
              <a:t>کلسترول چيست؟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2600" dirty="0"/>
              <a:t>عوامل مهم براي کاهش کلسترول خون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2600" dirty="0"/>
              <a:t> نقش ورزش در کاهش کلسترول خون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2600" dirty="0"/>
              <a:t>فعاليت های ورزشي توصيه شده براي کاهش کلسترول خون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2600" dirty="0"/>
              <a:t>ديابت چيست؟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2600" dirty="0"/>
              <a:t>اثرات ورزش بر ديابت 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2600" dirty="0"/>
              <a:t>فعاليت‏هاي ورزشی توصیه شده براي افراد ديابتي</a:t>
            </a:r>
          </a:p>
          <a:p>
            <a:pPr algn="just" rtl="1"/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19F912-F136-4DCA-A280-B9F2914E1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1"/>
    </mc:Choice>
    <mc:Fallback xmlns="">
      <p:transition spd="slow" advTm="2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1000"/>
            <a:ext cx="8001000" cy="39624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 rtl="1"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  <a:cs typeface="B Yagut" panose="00000400000000000000" pitchFamily="2" charset="-78"/>
              </a:rPr>
              <a:t>مقدمه:</a:t>
            </a:r>
          </a:p>
          <a:p>
            <a:pPr marL="0" indent="0" algn="just" rtl="1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 rtl="1">
              <a:spcBef>
                <a:spcPts val="0"/>
              </a:spcBef>
              <a:buNone/>
            </a:pPr>
            <a:r>
              <a:rPr lang="fa-IR" sz="2600" dirty="0"/>
              <a:t>ورزش بهترين راه براي مبارزه با عوارض ديابت از جمله بيماري‏هاي قلبي، کليوي و ... مي‏باشد؛ در واقع هر چقدر ورزش در مراحل اوليه ديابت و قبل از اينکه نياز به دارو در شخص مبتلا پيدا شود شروع گردد، اثرات آن در بهبود کنترل ديابت بيشتر خواهد بود.</a:t>
            </a:r>
          </a:p>
          <a:p>
            <a:pPr marL="0" indent="0" algn="just" rtl="1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 rtl="1">
              <a:spcBef>
                <a:spcPts val="0"/>
              </a:spcBef>
              <a:buNone/>
            </a:pPr>
            <a:r>
              <a:rPr lang="fa-IR" sz="2600" dirty="0"/>
              <a:t>فعاليت ورزشي ارتباط مستقيمي با کاهش ليپيدها دارد و سبب کاهش کلسترول بد (</a:t>
            </a:r>
            <a:r>
              <a:rPr lang="en-US" sz="2600" dirty="0"/>
              <a:t>LDL</a:t>
            </a:r>
            <a:r>
              <a:rPr lang="fa-IR" sz="2600" dirty="0"/>
              <a:t>) و افزايش کلسترول خوب (</a:t>
            </a:r>
            <a:r>
              <a:rPr lang="en-US" sz="2600" dirty="0"/>
              <a:t>HDL</a:t>
            </a:r>
            <a:r>
              <a:rPr lang="fa-IR" sz="2600" dirty="0"/>
              <a:t>) مي‏شود.</a:t>
            </a:r>
          </a:p>
          <a:p>
            <a:pPr marL="0" indent="0" algn="r" rtl="1">
              <a:buNone/>
            </a:pPr>
            <a:endParaRPr lang="fa-IR" sz="2400" dirty="0"/>
          </a:p>
          <a:p>
            <a:pPr marL="0" indent="0" algn="just" rtl="1">
              <a:spcBef>
                <a:spcPts val="0"/>
              </a:spcBef>
              <a:buNone/>
            </a:pPr>
            <a:endParaRPr lang="fa-IR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hamid\Desktop\چربی و دیابت\download.jpg"/>
          <p:cNvPicPr>
            <a:picLocks noChangeAspect="1" noChangeArrowheads="1"/>
          </p:cNvPicPr>
          <p:nvPr/>
        </p:nvPicPr>
        <p:blipFill>
          <a:blip r:embed="rId4" cstate="print"/>
          <a:srcRect l="5882" t="11765" r="9804" b="20588"/>
          <a:stretch>
            <a:fillRect/>
          </a:stretch>
        </p:blipFill>
        <p:spPr bwMode="auto">
          <a:xfrm>
            <a:off x="1828800" y="4267200"/>
            <a:ext cx="5486400" cy="2133600"/>
          </a:xfrm>
          <a:prstGeom prst="rect">
            <a:avLst/>
          </a:prstGeom>
          <a:noFill/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1F3FF74-3CC7-49D1-982D-7E9DC070B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5"/>
    </mc:Choice>
    <mc:Fallback xmlns="">
      <p:transition spd="slow" advTm="4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077200" cy="236220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12800" b="1" dirty="0">
                <a:solidFill>
                  <a:srgbClr val="FF0000"/>
                </a:solidFill>
              </a:rPr>
              <a:t>کلسترول چيست؟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endParaRPr lang="fa-IR" sz="55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fa-IR" sz="10400" dirty="0"/>
              <a:t>کلسترول يک ماده بد و خطر ناک نيست! کلسترول يکي از مولکول‏هاي چربي مفيد در خون است که باعث استحکام و انعطاف پذيري غشاي سلول ها مي‏شود.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a-IR" sz="10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6500" dirty="0"/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buNone/>
            </a:pPr>
            <a:endParaRPr lang="fa-IR" sz="3300" dirty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  <a:buNone/>
            </a:pPr>
            <a:r>
              <a:rPr lang="fa-IR" sz="3300" dirty="0">
                <a:cs typeface="B Yagut" panose="00000400000000000000" pitchFamily="2" charset="-78"/>
              </a:rPr>
              <a:t>    </a:t>
            </a:r>
          </a:p>
          <a:p>
            <a:pPr marL="0" indent="0" algn="just" rtl="1">
              <a:lnSpc>
                <a:spcPct val="120000"/>
              </a:lnSpc>
              <a:spcBef>
                <a:spcPts val="0"/>
              </a:spcBef>
            </a:pPr>
            <a:endParaRPr lang="en-US" sz="33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6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Documents and Settings\hamid\Desktop\35946916517206247100138722265667129188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895600"/>
            <a:ext cx="3505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09600" y="2974300"/>
            <a:ext cx="4267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600" dirty="0">
                <a:cs typeface="B Yagut" pitchFamily="2" charset="-78"/>
              </a:rPr>
              <a:t>هنگامي که مقدار کلسترول خون از حد معيني فراتر رود، اين ماده اضافه، در ديواره رگ‏ها رسوب کرده و با ايجاد پلاک، باعث تنگ شدن و گرفتگي آن‏ها و در نتيجه موجب افزايش ريسک بيماري‏هاي قلبي و عروقي مي‏شود.</a:t>
            </a:r>
            <a:endParaRPr lang="en-US" sz="2600" dirty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5F4173-5D17-480A-BCD7-706BEBBA8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06"/>
    </mc:Choice>
    <mc:Fallback xmlns="">
      <p:transition spd="slow" advTm="5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"/>
            <a:ext cx="8153400" cy="44196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</a:pPr>
            <a:r>
              <a:rPr lang="fa-IR" sz="2800" b="1" dirty="0"/>
              <a:t>کلسترول بد يا </a:t>
            </a:r>
            <a:r>
              <a:rPr lang="en-US" sz="2800" b="1" dirty="0"/>
              <a:t>LDL</a:t>
            </a:r>
            <a:r>
              <a:rPr lang="fa-IR" sz="2800" b="1" dirty="0"/>
              <a:t> (</a:t>
            </a:r>
            <a:r>
              <a:rPr lang="en-US" sz="2800" b="1" dirty="0"/>
              <a:t>Low - density lipoprotein</a:t>
            </a:r>
            <a:r>
              <a:rPr lang="fa-IR" sz="2800" b="1" dirty="0"/>
              <a:t>):</a:t>
            </a:r>
          </a:p>
          <a:p>
            <a:pPr marL="0" indent="0">
              <a:spcBef>
                <a:spcPts val="0"/>
              </a:spcBef>
            </a:pPr>
            <a:endParaRPr lang="en-US" sz="2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ترکيبي از مولکول کلسترول با يک پروتئين ريز، متراکم و کم چگالي است.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>
              <a:spcBef>
                <a:spcPts val="0"/>
              </a:spcBef>
            </a:pPr>
            <a:r>
              <a:rPr lang="fa-IR" sz="2800" b="1" dirty="0"/>
              <a:t>کلسترول خوب يا </a:t>
            </a:r>
            <a:r>
              <a:rPr lang="en-US" sz="2800" b="1" dirty="0"/>
              <a:t>HDL</a:t>
            </a:r>
            <a:r>
              <a:rPr lang="fa-IR" sz="2800" b="1" dirty="0"/>
              <a:t> </a:t>
            </a:r>
            <a:r>
              <a:rPr lang="en-US" sz="2800" b="1" dirty="0"/>
              <a:t>:(High - density lipoprotein)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ترکيب پروتئيني بزرگي با کلسترول است که باعث تخريب پلاک‏هاي ايجاد شده در رگ‏ها شده و به نوعي رگ‏ها را پاک سازي مي‏کند.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600" dirty="0"/>
          </a:p>
          <a:p>
            <a:pPr algn="just">
              <a:buNone/>
            </a:pPr>
            <a:endParaRPr lang="en-US" sz="2400" dirty="0"/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  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   </a:t>
            </a:r>
          </a:p>
          <a:p>
            <a:pPr algn="r" rtl="1"/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7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Documents and Settings\hamid\Desktop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495800"/>
            <a:ext cx="4724400" cy="1905000"/>
          </a:xfrm>
          <a:prstGeom prst="rect">
            <a:avLst/>
          </a:prstGeom>
          <a:noFill/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184725E-0700-456B-A520-1C384C33E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16"/>
    </mc:Choice>
    <mc:Fallback xmlns="">
      <p:transition spd="slow" advTm="64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"/>
            <a:ext cx="7772400" cy="3352800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fa-IR" sz="3300" dirty="0">
                <a:cs typeface="B Yagut" panose="00000400000000000000" pitchFamily="2" charset="-78"/>
              </a:rPr>
              <a:t>      </a:t>
            </a:r>
            <a:endParaRPr lang="en-US" sz="36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sz="6700" b="1" dirty="0">
                <a:solidFill>
                  <a:srgbClr val="FF0000"/>
                </a:solidFill>
              </a:rPr>
              <a:t>عوامل مهم براي کاهش کلسترول خون: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a-IR" sz="5500" b="1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endParaRPr lang="en-US" sz="47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fa-IR" sz="5500" dirty="0"/>
              <a:t> تغذيه سالم</a:t>
            </a:r>
            <a:endParaRPr lang="en-US" sz="55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fa-IR" sz="5500" dirty="0"/>
              <a:t> عدم استعمال دخانيات </a:t>
            </a:r>
            <a:endParaRPr lang="en-US" sz="55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fa-IR" sz="5500" dirty="0"/>
              <a:t> ورزش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5500" dirty="0"/>
          </a:p>
          <a:p>
            <a:pPr marL="0" indent="0" algn="r" rtl="1">
              <a:buNone/>
            </a:pPr>
            <a:r>
              <a:rPr lang="fa-IR" sz="3300" dirty="0">
                <a:cs typeface="B Yagut" panose="00000400000000000000" pitchFamily="2" charset="-78"/>
              </a:rPr>
              <a:t>    </a:t>
            </a:r>
          </a:p>
          <a:p>
            <a:pPr algn="r" rtl="1"/>
            <a:endParaRPr lang="en-US" sz="33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8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200400"/>
            <a:ext cx="7772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600" dirty="0">
                <a:cs typeface="B Yagut" pitchFamily="2" charset="-78"/>
              </a:rPr>
              <a:t>در کاهش کلسترول خون، انجام هر نوع فعاليت بدني و ورزشي مي‏تواند مفيد باشد؛ </a:t>
            </a:r>
          </a:p>
          <a:p>
            <a:pPr algn="just" rtl="1"/>
            <a:r>
              <a:rPr lang="fa-IR" sz="2600" dirty="0">
                <a:cs typeface="B Yagut" pitchFamily="2" charset="-78"/>
              </a:rPr>
              <a:t>به شرط اينکه بصورت روزانه، </a:t>
            </a:r>
          </a:p>
          <a:p>
            <a:pPr algn="just" rtl="1"/>
            <a:r>
              <a:rPr lang="fa-IR" sz="2600" dirty="0">
                <a:cs typeface="B Yagut" pitchFamily="2" charset="-78"/>
              </a:rPr>
              <a:t>منظم و در بلند مدت انجام شود. </a:t>
            </a:r>
          </a:p>
        </p:txBody>
      </p:sp>
      <p:pic>
        <p:nvPicPr>
          <p:cNvPr id="1026" name="Picture 2" descr="C:\Documents and Settings\hamid\Desktop\downloa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657600" cy="1828800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C6AE02-021F-4F8B-A954-38701A942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27"/>
    </mc:Choice>
    <mc:Fallback xmlns="">
      <p:transition spd="slow" advTm="13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"/>
            <a:ext cx="7696200" cy="6172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fa-IR" sz="2800" dirty="0"/>
              <a:t> </a:t>
            </a: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نقش ورزش در کاهش کلسترول خون</a:t>
            </a:r>
          </a:p>
          <a:p>
            <a:pPr>
              <a:buNone/>
            </a:pPr>
            <a:endParaRPr lang="en-US" sz="2800" dirty="0"/>
          </a:p>
          <a:p>
            <a:pPr algn="just"/>
            <a:r>
              <a:rPr lang="fa-IR" sz="2600" dirty="0"/>
              <a:t>ورزش آنزيم‏هايي را فعال مي‏کند که به حرکت </a:t>
            </a:r>
            <a:r>
              <a:rPr lang="en-US" sz="2600" dirty="0"/>
              <a:t> LDL </a:t>
            </a:r>
            <a:r>
              <a:rPr lang="fa-IR" sz="2600" dirty="0"/>
              <a:t>در خون و جلوگيري از رسوب آن کمک مي‏کند.</a:t>
            </a:r>
          </a:p>
          <a:p>
            <a:pPr algn="just"/>
            <a:endParaRPr lang="fa-IR" sz="2600" b="1" dirty="0"/>
          </a:p>
          <a:p>
            <a:pPr algn="just"/>
            <a:r>
              <a:rPr lang="fa-IR" sz="2600" dirty="0"/>
              <a:t>ورزش سايز پروتئين‏هاي حمل کننده کلسترول را افزايش مي‏دهد و باعث ساخت </a:t>
            </a:r>
            <a:r>
              <a:rPr lang="en-US" sz="2600" dirty="0"/>
              <a:t>HDL</a:t>
            </a:r>
            <a:r>
              <a:rPr lang="fa-IR" sz="2600" dirty="0"/>
              <a:t> بيشتري مي‏شود.</a:t>
            </a:r>
            <a:endParaRPr lang="en-US" sz="2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9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3" descr="C:\Documents and Settings\hamid\Desktop\کل مطالب شیدا. مربوط به سرفصل ها\New Folder (3)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267200"/>
            <a:ext cx="3657600" cy="1905000"/>
          </a:xfrm>
          <a:prstGeom prst="rect">
            <a:avLst/>
          </a:prstGeom>
          <a:noFill/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449EE00-B432-4D30-9B6D-F4858D72E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84"/>
    </mc:Choice>
    <mc:Fallback xmlns="">
      <p:transition spd="slow" advTm="5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سایر موارد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5NN7CDR5NKU2-831-760</_dlc_DocId>
    <_dlc_DocIdUrl xmlns="1047730d-92e1-4018-9084-d932fd3a7f58">
      <Url>http://www.health.gov.ir/hnd/_layouts/DocIdRedir.aspx?ID=5NN7CDR5NKU2-831-760</Url>
      <Description>5NN7CDR5NKU2-831-760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1E90D2-A452-4CD1-A6BD-1407EAC186E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12238B3-E3A7-42F3-BF7F-CADB855DCC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5461D5-7E0D-4757-8C64-D950529D1FD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12fdc5dc-769e-4543-b10d-fbea3dac4417"/>
    <ds:schemaRef ds:uri="1047730d-92e1-4018-9084-d932fd3a7f58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69392B3-384E-42F2-9E7C-9E4FCA83C8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2753</TotalTime>
  <Words>1187</Words>
  <Application>Microsoft Office PowerPoint</Application>
  <PresentationFormat>On-screen Show (4:3)</PresentationFormat>
  <Paragraphs>192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Wingdings</vt:lpstr>
      <vt:lpstr>B Yagut</vt:lpstr>
      <vt:lpstr>Arial</vt:lpstr>
      <vt:lpstr>Courier New</vt:lpstr>
      <vt:lpstr>Office Theme</vt:lpstr>
      <vt:lpstr>ورزش، چربی خون و دیابت</vt:lpstr>
      <vt:lpstr> مشخصات سند</vt:lpstr>
      <vt:lpstr> اهداف آموزشي</vt:lpstr>
      <vt:lpstr>فهرست عناوين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لطفاً نظرها و پيشنهادهاي خود پيرامون اين بسته آموزشي را به آدرس زير ارسال کنيد.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ورزش، چربی های خون و دیابت</dc:title>
  <dc:creator>SONY</dc:creator>
  <cp:lastModifiedBy>saberi</cp:lastModifiedBy>
  <cp:revision>561</cp:revision>
  <dcterms:created xsi:type="dcterms:W3CDTF">2020-04-21T16:07:12Z</dcterms:created>
  <dcterms:modified xsi:type="dcterms:W3CDTF">2021-05-19T09:51:13Z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a6316e57-b748-4dab-9360-82757b1a3a5e</vt:lpwstr>
  </property>
</Properties>
</file>